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58" r:id="rId5"/>
    <p:sldId id="257" r:id="rId6"/>
    <p:sldId id="259" r:id="rId7"/>
    <p:sldId id="269" r:id="rId8"/>
    <p:sldId id="260" r:id="rId9"/>
    <p:sldId id="261" r:id="rId10"/>
    <p:sldId id="264" r:id="rId11"/>
    <p:sldId id="265" r:id="rId12"/>
    <p:sldId id="267" r:id="rId13"/>
    <p:sldId id="268" r:id="rId14"/>
    <p:sldId id="270" r:id="rId15"/>
    <p:sldId id="266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customXml" Target="../customXml/item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3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41232-135F-4230-9867-D84FCBAA80DA}" type="datetimeFigureOut">
              <a:rPr lang="ru-RU" smtClean="0"/>
              <a:t>24.07.2016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2611-6FB8-4AC7-AB1D-072F16691E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9988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41232-135F-4230-9867-D84FCBAA80DA}" type="datetimeFigureOut">
              <a:rPr lang="ru-RU" smtClean="0"/>
              <a:t>24.07.2016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2611-6FB8-4AC7-AB1D-072F16691E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1439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41232-135F-4230-9867-D84FCBAA80DA}" type="datetimeFigureOut">
              <a:rPr lang="ru-RU" smtClean="0"/>
              <a:t>24.07.2016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2611-6FB8-4AC7-AB1D-072F16691E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6590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41232-135F-4230-9867-D84FCBAA80DA}" type="datetimeFigureOut">
              <a:rPr lang="ru-RU" smtClean="0"/>
              <a:t>24.07.2016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2611-6FB8-4AC7-AB1D-072F16691E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0865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41232-135F-4230-9867-D84FCBAA80DA}" type="datetimeFigureOut">
              <a:rPr lang="ru-RU" smtClean="0"/>
              <a:t>24.07.2016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2611-6FB8-4AC7-AB1D-072F16691E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3076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41232-135F-4230-9867-D84FCBAA80DA}" type="datetimeFigureOut">
              <a:rPr lang="ru-RU" smtClean="0"/>
              <a:t>24.07.2016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2611-6FB8-4AC7-AB1D-072F16691E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0194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41232-135F-4230-9867-D84FCBAA80DA}" type="datetimeFigureOut">
              <a:rPr lang="ru-RU" smtClean="0"/>
              <a:t>24.07.2016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2611-6FB8-4AC7-AB1D-072F16691E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2392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41232-135F-4230-9867-D84FCBAA80DA}" type="datetimeFigureOut">
              <a:rPr lang="ru-RU" smtClean="0"/>
              <a:t>24.07.2016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2611-6FB8-4AC7-AB1D-072F16691E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8976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41232-135F-4230-9867-D84FCBAA80DA}" type="datetimeFigureOut">
              <a:rPr lang="ru-RU" smtClean="0"/>
              <a:t>24.07.2016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2611-6FB8-4AC7-AB1D-072F16691E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04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41232-135F-4230-9867-D84FCBAA80DA}" type="datetimeFigureOut">
              <a:rPr lang="ru-RU" smtClean="0"/>
              <a:t>24.07.2016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2611-6FB8-4AC7-AB1D-072F16691E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0208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41232-135F-4230-9867-D84FCBAA80DA}" type="datetimeFigureOut">
              <a:rPr lang="ru-RU" smtClean="0"/>
              <a:t>24.07.2016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2611-6FB8-4AC7-AB1D-072F16691E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0004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41232-135F-4230-9867-D84FCBAA80DA}" type="datetimeFigureOut">
              <a:rPr lang="ru-RU" smtClean="0"/>
              <a:t>24.07.2016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42611-6FB8-4AC7-AB1D-072F16691E1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50236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Тема 1. </a:t>
            </a:r>
            <a:r>
              <a:rPr lang="ru-RU" b="1" dirty="0" smtClean="0"/>
              <a:t>Теоретические основы связей с общественностью 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7431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С</a:t>
            </a:r>
            <a:r>
              <a:rPr lang="ru-RU" dirty="0" smtClean="0"/>
              <a:t>емь типов восприятий окружающего мира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Персональные </a:t>
            </a:r>
          </a:p>
          <a:p>
            <a:r>
              <a:rPr lang="ru-RU" dirty="0" smtClean="0"/>
              <a:t>- Культурные </a:t>
            </a:r>
          </a:p>
          <a:p>
            <a:r>
              <a:rPr lang="ru-RU" dirty="0" smtClean="0"/>
              <a:t>- Образовательные</a:t>
            </a:r>
          </a:p>
          <a:p>
            <a:r>
              <a:rPr lang="ru-RU" dirty="0" smtClean="0"/>
              <a:t>- Семейные </a:t>
            </a:r>
          </a:p>
          <a:p>
            <a:r>
              <a:rPr lang="ru-RU" dirty="0" smtClean="0"/>
              <a:t>- Религиозные </a:t>
            </a:r>
          </a:p>
          <a:p>
            <a:r>
              <a:rPr lang="ru-RU" dirty="0" smtClean="0"/>
              <a:t>- Социально-классовые </a:t>
            </a:r>
          </a:p>
          <a:p>
            <a:r>
              <a:rPr lang="ru-RU" dirty="0" smtClean="0"/>
              <a:t>- Расовые 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22205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Общественные группы и аудитория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u="sng" dirty="0" smtClean="0"/>
              <a:t>аудитория</a:t>
            </a:r>
            <a:r>
              <a:rPr lang="ru-RU" dirty="0" smtClean="0"/>
              <a:t> – это группа людей, на которых направлено PR-сообщение. Но эти люди могут быть нейтральными или пассивными по отношению к организации, сообщающей им о чём-либо. </a:t>
            </a:r>
          </a:p>
          <a:p>
            <a:r>
              <a:rPr lang="ru-RU" u="sng" dirty="0" smtClean="0"/>
              <a:t>Общественные  группы </a:t>
            </a:r>
            <a:r>
              <a:rPr lang="ru-RU" dirty="0" smtClean="0"/>
              <a:t>– это любые группы людей, связанных общими интересами, чьи действия имеют определённые последствия для организации (предприятия).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296112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История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1 этап  1600-1800 гг.</a:t>
            </a:r>
          </a:p>
          <a:p>
            <a:r>
              <a:rPr lang="ru-RU" dirty="0" smtClean="0"/>
              <a:t>2 этап 1800-1899 гг.</a:t>
            </a:r>
          </a:p>
          <a:p>
            <a:r>
              <a:rPr lang="ru-RU" dirty="0" smtClean="0"/>
              <a:t>3 этап 1900-1939 гг.</a:t>
            </a:r>
          </a:p>
          <a:p>
            <a:r>
              <a:rPr lang="ru-RU" dirty="0" smtClean="0"/>
              <a:t>4 этап 1940-1979 гг.</a:t>
            </a:r>
          </a:p>
          <a:p>
            <a:r>
              <a:rPr lang="ru-RU" dirty="0" smtClean="0"/>
              <a:t>5 этап 1980- наше время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25183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Типы </a:t>
            </a:r>
            <a:r>
              <a:rPr lang="en-US" dirty="0" smtClean="0"/>
              <a:t>PR-</a:t>
            </a:r>
            <a:r>
              <a:rPr lang="ru-RU" dirty="0" smtClean="0"/>
              <a:t>служб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1) В организациях и на предприятиях государственной формы собственности; </a:t>
            </a:r>
          </a:p>
          <a:p>
            <a:r>
              <a:rPr lang="ru-RU" dirty="0" smtClean="0"/>
              <a:t>2)В рыночных институтах и организациях; </a:t>
            </a:r>
          </a:p>
          <a:p>
            <a:r>
              <a:rPr lang="ru-RU" dirty="0" smtClean="0"/>
              <a:t>3)В общественно-политических институтах и организациях.</a:t>
            </a:r>
          </a:p>
          <a:p>
            <a:endParaRPr lang="ru-RU" dirty="0" smtClean="0"/>
          </a:p>
          <a:p>
            <a:r>
              <a:rPr lang="ru-RU" dirty="0" smtClean="0"/>
              <a:t>Первую группу составляют PR-службы и отделы государственных структур, к которым прежде всего относятся органы государственной власти и управления, силовые структуры и т.д. Такие службы называют PR-службами некоммерческих структур. </a:t>
            </a:r>
          </a:p>
          <a:p>
            <a:endParaRPr lang="ru-RU" dirty="0" smtClean="0"/>
          </a:p>
          <a:p>
            <a:r>
              <a:rPr lang="ru-RU" smtClean="0"/>
              <a:t>Во </a:t>
            </a:r>
            <a:r>
              <a:rPr lang="ru-RU" dirty="0" smtClean="0"/>
              <a:t>вторую группу входят различного уровня и статуса PR-организации, образованные при рыночных институтах – предприятиях и фирмах промышленного, финансового, культурного и другого профиля.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89566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СРЕДСТВА ПАБЛИК РИЛЕШНЗ.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1. </a:t>
            </a:r>
            <a:r>
              <a:rPr lang="ru-RU" dirty="0" smtClean="0"/>
              <a:t>Средства </a:t>
            </a:r>
            <a:r>
              <a:rPr lang="ru-RU" dirty="0"/>
              <a:t>исследования общественного мнения («горячие линии», </a:t>
            </a:r>
            <a:r>
              <a:rPr lang="ru-RU" dirty="0" smtClean="0"/>
              <a:t>мониторинг</a:t>
            </a:r>
            <a:r>
              <a:rPr lang="en-US" dirty="0" smtClean="0"/>
              <a:t> </a:t>
            </a:r>
            <a:r>
              <a:rPr lang="ru-RU" dirty="0" smtClean="0"/>
              <a:t>радио- </a:t>
            </a:r>
            <a:r>
              <a:rPr lang="ru-RU" dirty="0"/>
              <a:t>и телепередач).</a:t>
            </a:r>
          </a:p>
          <a:p>
            <a:r>
              <a:rPr lang="ru-RU" dirty="0"/>
              <a:t>2. </a:t>
            </a:r>
            <a:r>
              <a:rPr lang="en-US" dirty="0" smtClean="0"/>
              <a:t>C</a:t>
            </a:r>
            <a:r>
              <a:rPr lang="ru-RU" dirty="0" err="1" smtClean="0"/>
              <a:t>редства</a:t>
            </a:r>
            <a:r>
              <a:rPr lang="ru-RU" dirty="0" smtClean="0"/>
              <a:t> </a:t>
            </a:r>
            <a:r>
              <a:rPr lang="ru-RU" dirty="0"/>
              <a:t>воздействия на общественность или объект </a:t>
            </a:r>
            <a:r>
              <a:rPr lang="ru-RU" i="1" dirty="0"/>
              <a:t>PR </a:t>
            </a:r>
            <a:r>
              <a:rPr lang="ru-RU" dirty="0"/>
              <a:t>(пресса, выставки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  <a:r>
              <a:rPr lang="ru-RU" dirty="0" smtClean="0"/>
              <a:t>конференции</a:t>
            </a:r>
            <a:r>
              <a:rPr lang="ru-RU" dirty="0"/>
              <a:t>, рассылки по почте, по телексу и факсу).</a:t>
            </a:r>
          </a:p>
          <a:p>
            <a:endParaRPr lang="en-US" dirty="0" smtClean="0"/>
          </a:p>
          <a:p>
            <a:r>
              <a:rPr lang="ru-RU" dirty="0" smtClean="0"/>
              <a:t>По </a:t>
            </a:r>
            <a:r>
              <a:rPr lang="ru-RU" dirty="0"/>
              <a:t>характеру </a:t>
            </a:r>
            <a:r>
              <a:rPr lang="ru-RU" b="1" dirty="0"/>
              <a:t>источника информации и способу взаимодействия</a:t>
            </a:r>
          </a:p>
          <a:p>
            <a:r>
              <a:rPr lang="ru-RU" b="1" dirty="0"/>
              <a:t>субъекта и объекта </a:t>
            </a:r>
            <a:r>
              <a:rPr lang="ru-RU" i="1" dirty="0"/>
              <a:t>PR</a:t>
            </a:r>
            <a:r>
              <a:rPr lang="ru-RU" dirty="0"/>
              <a:t>-средства можно разделить на:</a:t>
            </a:r>
          </a:p>
          <a:p>
            <a:r>
              <a:rPr lang="ru-RU" dirty="0"/>
              <a:t>1) </a:t>
            </a:r>
            <a:r>
              <a:rPr lang="ru-RU" b="1" dirty="0"/>
              <a:t>средства массовой информации </a:t>
            </a:r>
            <a:r>
              <a:rPr lang="ru-RU" dirty="0"/>
              <a:t>(печать, радио, телевидение);</a:t>
            </a:r>
          </a:p>
          <a:p>
            <a:r>
              <a:rPr lang="ru-RU" dirty="0"/>
              <a:t>2) </a:t>
            </a:r>
            <a:r>
              <a:rPr lang="ru-RU" b="1" dirty="0"/>
              <a:t>речевые коммуникации </a:t>
            </a:r>
            <a:r>
              <a:rPr lang="ru-RU" dirty="0"/>
              <a:t>(устные выступления, переговоры,</a:t>
            </a:r>
          </a:p>
          <a:p>
            <a:r>
              <a:rPr lang="ru-RU" dirty="0"/>
              <a:t>беседы и т.п., а также тексты письменных сообщений или </a:t>
            </a:r>
            <a:r>
              <a:rPr lang="ru-RU" i="1" dirty="0"/>
              <a:t>PR</a:t>
            </a:r>
            <a:r>
              <a:rPr lang="ru-RU" dirty="0"/>
              <a:t>-тексты);</a:t>
            </a:r>
          </a:p>
          <a:p>
            <a:r>
              <a:rPr lang="ru-RU" dirty="0"/>
              <a:t>3) </a:t>
            </a:r>
            <a:r>
              <a:rPr lang="ru-RU" b="1" dirty="0"/>
              <a:t>Интернет</a:t>
            </a:r>
            <a:r>
              <a:rPr lang="ru-RU" dirty="0"/>
              <a:t>;</a:t>
            </a:r>
          </a:p>
          <a:p>
            <a:r>
              <a:rPr lang="ru-RU" dirty="0"/>
              <a:t>4) </a:t>
            </a:r>
            <a:r>
              <a:rPr lang="ru-RU" b="1" dirty="0"/>
              <a:t>специальные события </a:t>
            </a:r>
            <a:r>
              <a:rPr lang="ru-RU" dirty="0"/>
              <a:t>(пресс-конференции, брифинги,</a:t>
            </a:r>
          </a:p>
          <a:p>
            <a:r>
              <a:rPr lang="ru-RU" dirty="0"/>
              <a:t>презентации, деловые встречи, выставки и др.).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58091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1.</a:t>
            </a:r>
            <a:r>
              <a:rPr lang="ru-RU" dirty="0"/>
              <a:t>	</a:t>
            </a:r>
            <a:r>
              <a:rPr lang="ru-RU" dirty="0" err="1"/>
              <a:t>Лысикова</a:t>
            </a:r>
            <a:r>
              <a:rPr lang="ru-RU" dirty="0"/>
              <a:t>, О.В. </a:t>
            </a:r>
            <a:r>
              <a:rPr lang="ru-RU" dirty="0" err="1"/>
              <a:t>Имиджелогия</a:t>
            </a:r>
            <a:r>
              <a:rPr lang="ru-RU" dirty="0"/>
              <a:t> и паблик </a:t>
            </a:r>
            <a:r>
              <a:rPr lang="ru-RU" dirty="0" err="1"/>
              <a:t>рилейшнз</a:t>
            </a:r>
            <a:r>
              <a:rPr lang="ru-RU" dirty="0"/>
              <a:t> в социальной сфере. Учебное пособие / О.В. </a:t>
            </a:r>
            <a:r>
              <a:rPr lang="ru-RU" dirty="0" err="1"/>
              <a:t>Лысикова</a:t>
            </a:r>
            <a:r>
              <a:rPr lang="ru-RU" dirty="0"/>
              <a:t>. – М.: Флинта,  2006. – 168 с.</a:t>
            </a:r>
          </a:p>
          <a:p>
            <a:r>
              <a:rPr lang="ru-RU" dirty="0" smtClean="0"/>
              <a:t>2. </a:t>
            </a:r>
            <a:r>
              <a:rPr lang="ru-RU" dirty="0" err="1"/>
              <a:t>Почепцов</a:t>
            </a:r>
            <a:r>
              <a:rPr lang="ru-RU" dirty="0"/>
              <a:t>, Г.Г. Паблик </a:t>
            </a:r>
            <a:r>
              <a:rPr lang="ru-RU" dirty="0" err="1"/>
              <a:t>рилейшнз</a:t>
            </a:r>
            <a:r>
              <a:rPr lang="ru-RU" dirty="0"/>
              <a:t> или как управлять общественным мнением / Г.Г. </a:t>
            </a:r>
            <a:r>
              <a:rPr lang="ru-RU" dirty="0" err="1"/>
              <a:t>Почепцов</a:t>
            </a:r>
            <a:r>
              <a:rPr lang="ru-RU" dirty="0"/>
              <a:t>. – М.: Центр, 2004. – 336 с.</a:t>
            </a:r>
          </a:p>
          <a:p>
            <a:r>
              <a:rPr lang="ru-RU" dirty="0" smtClean="0"/>
              <a:t>3.</a:t>
            </a:r>
            <a:r>
              <a:rPr lang="ru-RU" dirty="0"/>
              <a:t>	</a:t>
            </a:r>
            <a:r>
              <a:rPr lang="ru-RU" dirty="0" err="1"/>
              <a:t>Ромат</a:t>
            </a:r>
            <a:r>
              <a:rPr lang="ru-RU" dirty="0"/>
              <a:t>, Е.В. Реклама : учебник / Е. В. </a:t>
            </a:r>
            <a:r>
              <a:rPr lang="ru-RU" dirty="0" err="1"/>
              <a:t>Ромат</a:t>
            </a:r>
            <a:r>
              <a:rPr lang="ru-RU" dirty="0"/>
              <a:t>. – 7-е изд. – СПб.: Питер, 2008. – 506 с. </a:t>
            </a:r>
          </a:p>
          <a:p>
            <a:r>
              <a:rPr lang="ru-RU" dirty="0" smtClean="0"/>
              <a:t>4.</a:t>
            </a:r>
            <a:r>
              <a:rPr lang="ru-RU" dirty="0"/>
              <a:t>	Шишкина, М.А. Паблик </a:t>
            </a:r>
            <a:r>
              <a:rPr lang="ru-RU" dirty="0" err="1"/>
              <a:t>Рилейшнз</a:t>
            </a:r>
            <a:r>
              <a:rPr lang="ru-RU" dirty="0"/>
              <a:t> в системе управления / М. А. Шишкина.  – СПб.: Изд-во СПбГУ, 1999. – 444 с.</a:t>
            </a:r>
          </a:p>
          <a:p>
            <a:r>
              <a:rPr lang="ru-RU" dirty="0" smtClean="0"/>
              <a:t>5.</a:t>
            </a:r>
            <a:r>
              <a:rPr lang="ru-RU" dirty="0"/>
              <a:t>	Федотова, Л. Паблик </a:t>
            </a:r>
            <a:r>
              <a:rPr lang="ru-RU" dirty="0" err="1"/>
              <a:t>рилейшнз</a:t>
            </a:r>
            <a:r>
              <a:rPr lang="ru-RU" dirty="0"/>
              <a:t> и общественное мнение / Л. Федотова. – СПб.: Питер, 2003. – 352с. </a:t>
            </a:r>
          </a:p>
          <a:p>
            <a:r>
              <a:rPr lang="ru-RU" dirty="0" smtClean="0"/>
              <a:t>6.</a:t>
            </a:r>
            <a:r>
              <a:rPr lang="ru-RU" dirty="0"/>
              <a:t>	</a:t>
            </a:r>
            <a:r>
              <a:rPr lang="ru-RU" dirty="0" err="1"/>
              <a:t>Цаллер</a:t>
            </a:r>
            <a:r>
              <a:rPr lang="ru-RU" dirty="0"/>
              <a:t>, Дж. Происхождение и природа общественного мнения / Дж. </a:t>
            </a:r>
            <a:r>
              <a:rPr lang="ru-RU" dirty="0" err="1"/>
              <a:t>Цаллер</a:t>
            </a:r>
            <a:r>
              <a:rPr lang="ru-RU" dirty="0"/>
              <a:t>. – М.: Институт Фонда «Общественное мнение», 2004. – 560с.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5857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611560" y="692696"/>
            <a:ext cx="81369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Связи с общественностью (PR) в социальной сфере</a:t>
            </a:r>
            <a:r>
              <a:rPr lang="ru-RU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— деятельность, направленная на формирование, поддержку и развитие нужных (чаще всего позитивных) отношений к людям, организациям, объектам, событиям, идеям и т. д., формирование у людей позитивных моделей поведения. PR-проект в социальной сфере направлен, в первую очередь, на позитивные изменения существующей ситуации.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4265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899592" y="1412776"/>
            <a:ext cx="7776864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 области социального PR традиционно относят </a:t>
            </a:r>
            <a:r>
              <a:rPr lang="ru-RU" sz="2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социальные, спонсорские и благотворительные проекты 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коммерческих структур и деятельность некоммерческих организаций и общественных объединений. Принадлежность к социальному PR определяется чаще всего содержательным контентом — то есть это PR-активности в традиционно «социальных сферах» — спорт, культура, помощь социально-уязвимым гражданам, благотворительность, донорство, </a:t>
            </a:r>
            <a:r>
              <a:rPr lang="ru-RU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волонтёрство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т. д.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02022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60" y="620688"/>
            <a:ext cx="8898482" cy="56166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134814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Подходы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Альтруистический </a:t>
            </a:r>
          </a:p>
          <a:p>
            <a:r>
              <a:rPr lang="ru-RU" dirty="0" smtClean="0"/>
              <a:t>Компромиссный </a:t>
            </a:r>
          </a:p>
          <a:p>
            <a:r>
              <a:rPr lang="ru-RU" dirty="0" smtClean="0"/>
              <a:t>Прагматический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31431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Функции </a:t>
            </a:r>
            <a:r>
              <a:rPr lang="en-US" dirty="0" smtClean="0"/>
              <a:t>PR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4 основные функции паблик </a:t>
            </a:r>
            <a:r>
              <a:rPr lang="ru-RU" dirty="0" err="1" smtClean="0"/>
              <a:t>рилейшнз</a:t>
            </a:r>
            <a:r>
              <a:rPr lang="ru-RU" dirty="0" smtClean="0"/>
              <a:t>: 1)исследовательская; </a:t>
            </a:r>
          </a:p>
          <a:p>
            <a:r>
              <a:rPr lang="ru-RU" dirty="0" smtClean="0"/>
              <a:t>2)</a:t>
            </a:r>
            <a:r>
              <a:rPr lang="ru-RU" dirty="0" err="1" smtClean="0"/>
              <a:t>деятельностная</a:t>
            </a:r>
            <a:r>
              <a:rPr lang="ru-RU" dirty="0" smtClean="0"/>
              <a:t>; </a:t>
            </a:r>
          </a:p>
          <a:p>
            <a:r>
              <a:rPr lang="ru-RU" dirty="0" smtClean="0"/>
              <a:t>3)коммуникационная; </a:t>
            </a:r>
          </a:p>
          <a:p>
            <a:r>
              <a:rPr lang="ru-RU" dirty="0"/>
              <a:t> </a:t>
            </a:r>
            <a:r>
              <a:rPr lang="ru-RU" dirty="0" smtClean="0"/>
              <a:t>4)оценочная.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0039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Функции 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ru-RU" dirty="0" smtClean="0"/>
              <a:t>Функция </a:t>
            </a:r>
            <a:r>
              <a:rPr lang="ru-RU" dirty="0"/>
              <a:t>контроля общественного мнения.</a:t>
            </a:r>
          </a:p>
          <a:p>
            <a:r>
              <a:rPr lang="ru-RU" dirty="0"/>
              <a:t>2. Функция организации взаимодействия с общественностью.</a:t>
            </a:r>
          </a:p>
          <a:p>
            <a:r>
              <a:rPr lang="ru-RU" dirty="0"/>
              <a:t>3. Функция управления коммуникативным пространством.</a:t>
            </a:r>
          </a:p>
          <a:p>
            <a:r>
              <a:rPr lang="ru-RU" dirty="0"/>
              <a:t>4. Функция менеджмента </a:t>
            </a:r>
            <a:r>
              <a:rPr lang="ru-RU" dirty="0" err="1"/>
              <a:t>орагнизации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172709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60040" y="-17334"/>
            <a:ext cx="7772400" cy="1470025"/>
          </a:xfrm>
        </p:spPr>
        <p:txBody>
          <a:bodyPr/>
          <a:lstStyle/>
          <a:p>
            <a:r>
              <a:rPr lang="ru-RU" dirty="0" smtClean="0"/>
              <a:t>Цели </a:t>
            </a:r>
            <a:r>
              <a:rPr lang="en-US" dirty="0" smtClean="0"/>
              <a:t>PR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1340768"/>
            <a:ext cx="712879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1)позиционирование PR-объекта; 2)возвышение имиджа (или «управление репутацией</a:t>
            </a:r>
            <a:r>
              <a:rPr lang="ru-RU" sz="2800" dirty="0" smtClean="0"/>
              <a:t>»); </a:t>
            </a:r>
          </a:p>
          <a:p>
            <a:r>
              <a:rPr lang="ru-RU" sz="2800" dirty="0" smtClean="0"/>
              <a:t>3)антиреклама </a:t>
            </a:r>
            <a:r>
              <a:rPr lang="ru-RU" sz="2800" dirty="0"/>
              <a:t>(или снижение имиджа, «чёрный PR»); </a:t>
            </a:r>
            <a:endParaRPr lang="ru-RU" sz="2800" dirty="0" smtClean="0"/>
          </a:p>
          <a:p>
            <a:r>
              <a:rPr lang="ru-RU" sz="2800" dirty="0" smtClean="0"/>
              <a:t>4)отстройка </a:t>
            </a:r>
            <a:r>
              <a:rPr lang="ru-RU" sz="2800" dirty="0"/>
              <a:t>от конкурентов; </a:t>
            </a:r>
            <a:endParaRPr lang="ru-RU" sz="2800" dirty="0" smtClean="0"/>
          </a:p>
          <a:p>
            <a:r>
              <a:rPr lang="ru-RU" sz="2800" dirty="0" smtClean="0"/>
              <a:t>5)</a:t>
            </a:r>
            <a:r>
              <a:rPr lang="ru-RU" sz="2800" dirty="0" err="1" smtClean="0"/>
              <a:t>контрреклама</a:t>
            </a:r>
            <a:r>
              <a:rPr lang="ru-RU" sz="2800" dirty="0" smtClean="0"/>
              <a:t> </a:t>
            </a:r>
            <a:r>
              <a:rPr lang="ru-RU" sz="2800" dirty="0"/>
              <a:t>(или «отмыв»).</a:t>
            </a:r>
          </a:p>
        </p:txBody>
      </p:sp>
    </p:spTree>
    <p:extLst>
      <p:ext uri="{BB962C8B-B14F-4D97-AF65-F5344CB8AC3E}">
        <p14:creationId xmlns:p14="http://schemas.microsoft.com/office/powerpoint/2010/main" val="3532315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Понятие «общественное мнение»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dirty="0"/>
              <a:t>В самом общем смысле общественное мнение – это выражение обществом подхода к определённой теме или позиции по определённому вопросу.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Общественное </a:t>
            </a:r>
            <a:r>
              <a:rPr lang="ru-RU" dirty="0"/>
              <a:t>мнение складывается из совокупности множества индивидуальных мнений.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Задача </a:t>
            </a:r>
            <a:r>
              <a:rPr lang="ru-RU" dirty="0"/>
              <a:t>PR-специалистов </a:t>
            </a:r>
            <a:r>
              <a:rPr lang="ru-RU" dirty="0" smtClean="0"/>
              <a:t> - </a:t>
            </a:r>
            <a:r>
              <a:rPr lang="ru-RU" dirty="0"/>
              <a:t>повлиять своей деятельностью на каждого индивида и способствовать через это формированию у него «нужного» мнения по какой-либо проблеме. </a:t>
            </a:r>
          </a:p>
        </p:txBody>
      </p:sp>
    </p:spTree>
    <p:extLst>
      <p:ext uri="{BB962C8B-B14F-4D97-AF65-F5344CB8AC3E}">
        <p14:creationId xmlns:p14="http://schemas.microsoft.com/office/powerpoint/2010/main" val="382748199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B6A232A06C4C843B3F96C4DEC1B1186" ma:contentTypeVersion="0" ma:contentTypeDescription="Создание документа." ma:contentTypeScope="" ma:versionID="b102913e76cf3ae6b673986418760d10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89d58f4857a619b7c345529988bca39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2F5FDA-0F82-4A44-A697-D53BAFF55931}"/>
</file>

<file path=customXml/itemProps2.xml><?xml version="1.0" encoding="utf-8"?>
<ds:datastoreItem xmlns:ds="http://schemas.openxmlformats.org/officeDocument/2006/customXml" ds:itemID="{5F1B4819-865E-40EB-B674-2F220473C32D}"/>
</file>

<file path=customXml/itemProps3.xml><?xml version="1.0" encoding="utf-8"?>
<ds:datastoreItem xmlns:ds="http://schemas.openxmlformats.org/officeDocument/2006/customXml" ds:itemID="{57BB2961-78A7-4BB7-8051-00CCECCACE3A}"/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578</Words>
  <Application>Microsoft Office PowerPoint</Application>
  <PresentationFormat>Экран (4:3)</PresentationFormat>
  <Paragraphs>72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Тема 1. Теоретические основы связей с общественностью </vt:lpstr>
      <vt:lpstr>Презентация PowerPoint</vt:lpstr>
      <vt:lpstr>Презентация PowerPoint</vt:lpstr>
      <vt:lpstr>Презентация PowerPoint</vt:lpstr>
      <vt:lpstr>Подходы</vt:lpstr>
      <vt:lpstr>Функции PR</vt:lpstr>
      <vt:lpstr>Функции </vt:lpstr>
      <vt:lpstr>Цели PR </vt:lpstr>
      <vt:lpstr>Понятие «общественное мнение» </vt:lpstr>
      <vt:lpstr>Семь типов восприятий окружающего мира </vt:lpstr>
      <vt:lpstr>Общественные группы и аудитория </vt:lpstr>
      <vt:lpstr>История </vt:lpstr>
      <vt:lpstr>Типы PR-служб</vt:lpstr>
      <vt:lpstr>СРЕДСТВА ПАБЛИК РИЛЕШНЗ.</vt:lpstr>
      <vt:lpstr>Литература 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 1. Теоретические основы связей с общественностью</dc:title>
  <dc:creator>FALCON</dc:creator>
  <cp:lastModifiedBy>FALCON</cp:lastModifiedBy>
  <cp:revision>5</cp:revision>
  <dcterms:created xsi:type="dcterms:W3CDTF">2016-07-24T08:48:13Z</dcterms:created>
  <dcterms:modified xsi:type="dcterms:W3CDTF">2016-07-24T20:27:25Z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0x010100BB6A232A06C4C843B3F96C4DEC1B1186</vt:lpwstr>
  </property>
</Properties>
</file>